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79" r:id="rId3"/>
    <p:sldId id="346" r:id="rId4"/>
    <p:sldId id="340" r:id="rId5"/>
    <p:sldId id="342" r:id="rId6"/>
    <p:sldId id="343" r:id="rId7"/>
    <p:sldId id="344" r:id="rId8"/>
    <p:sldId id="341" r:id="rId9"/>
    <p:sldId id="345" r:id="rId10"/>
    <p:sldId id="276" r:id="rId11"/>
    <p:sldId id="303" r:id="rId12"/>
    <p:sldId id="324" r:id="rId13"/>
    <p:sldId id="330" r:id="rId14"/>
    <p:sldId id="376" r:id="rId15"/>
    <p:sldId id="377" r:id="rId16"/>
    <p:sldId id="378" r:id="rId17"/>
    <p:sldId id="331" r:id="rId18"/>
    <p:sldId id="379" r:id="rId19"/>
    <p:sldId id="328" r:id="rId20"/>
    <p:sldId id="329" r:id="rId21"/>
    <p:sldId id="338" r:id="rId22"/>
    <p:sldId id="327" r:id="rId23"/>
    <p:sldId id="367" r:id="rId24"/>
    <p:sldId id="364" r:id="rId25"/>
    <p:sldId id="365" r:id="rId26"/>
    <p:sldId id="366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80" r:id="rId36"/>
    <p:sldId id="381" r:id="rId37"/>
    <p:sldId id="400" r:id="rId38"/>
    <p:sldId id="401" r:id="rId39"/>
    <p:sldId id="402" r:id="rId40"/>
    <p:sldId id="403" r:id="rId41"/>
    <p:sldId id="404" r:id="rId42"/>
    <p:sldId id="318" r:id="rId43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7" orient="horz" pos="1593" userDrawn="1">
          <p15:clr>
            <a:srgbClr val="A4A3A4"/>
          </p15:clr>
        </p15:guide>
        <p15:guide id="8" orient="horz" pos="1502" userDrawn="1">
          <p15:clr>
            <a:srgbClr val="A4A3A4"/>
          </p15:clr>
        </p15:guide>
        <p15:guide id="9" pos="6698" userDrawn="1">
          <p15:clr>
            <a:srgbClr val="A4A3A4"/>
          </p15:clr>
        </p15:guide>
        <p15:guide id="10" pos="982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FA81"/>
    <a:srgbClr val="73BCFF"/>
    <a:srgbClr val="FFFFFF"/>
    <a:srgbClr val="4CBBB9"/>
    <a:srgbClr val="FFEDDA"/>
    <a:srgbClr val="FFE419"/>
    <a:srgbClr val="F8DE20"/>
    <a:srgbClr val="F2DA26"/>
    <a:srgbClr val="3B7CF1"/>
    <a:srgbClr val="679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3391" autoAdjust="0"/>
  </p:normalViewPr>
  <p:slideViewPr>
    <p:cSldViewPr snapToGrid="0" showGuides="1">
      <p:cViewPr varScale="1">
        <p:scale>
          <a:sx n="90" d="100"/>
          <a:sy n="90" d="100"/>
        </p:scale>
        <p:origin x="87" y="75"/>
      </p:cViewPr>
      <p:guideLst>
        <p:guide pos="3840"/>
        <p:guide orient="horz" pos="1593"/>
        <p:guide orient="horz" pos="1502"/>
        <p:guide pos="6698"/>
        <p:guide pos="982"/>
        <p:guide pos="4339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20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5858-95B1-4C74-9FF8-6FDD61110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8E522-0E36-425D-A9D6-3D23992E02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视频出处</a:t>
            </a: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1.5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/>
          <p:cNvPicPr preferRelativeResize="0"/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/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>
            <a:fillRect/>
          </a:stretch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椭圆 14"/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554567" y="790311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6750139" y="1249018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428055" y="2599909"/>
            <a:ext cx="7493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/>
          <p:cNvSpPr>
            <a:spLocks noGrp="1"/>
          </p:cNvSpPr>
          <p:nvPr>
            <p:ph type="pic" sz="quarter" idx="13" hasCustomPrompt="1"/>
          </p:nvPr>
        </p:nvSpPr>
        <p:spPr>
          <a:xfrm>
            <a:off x="7033568" y="1544867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089650" y="4437699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4" hasCustomPrompt="1"/>
          </p:nvPr>
        </p:nvSpPr>
        <p:spPr>
          <a:xfrm>
            <a:off x="1415955" y="200015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1428055" y="2698750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/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jpe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1.png"/><Relationship Id="rId3" Type="http://schemas.openxmlformats.org/officeDocument/2006/relationships/tags" Target="../tags/tag2.xml"/><Relationship Id="rId2" Type="http://schemas.openxmlformats.org/officeDocument/2006/relationships/image" Target="../media/image30.png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2.png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tags" Target="../tags/tag6.xml"/><Relationship Id="rId4" Type="http://schemas.openxmlformats.org/officeDocument/2006/relationships/image" Target="../media/image34.png"/><Relationship Id="rId3" Type="http://schemas.openxmlformats.org/officeDocument/2006/relationships/tags" Target="../tags/tag5.xml"/><Relationship Id="rId2" Type="http://schemas.openxmlformats.org/officeDocument/2006/relationships/image" Target="../media/image33.png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7.png"/><Relationship Id="rId1" Type="http://schemas.openxmlformats.org/officeDocument/2006/relationships/tags" Target="../tags/tag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8.png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1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2.png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1" Type="http://schemas.openxmlformats.org/officeDocument/2006/relationships/tags" Target="../tags/tag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4.png"/><Relationship Id="rId1" Type="http://schemas.openxmlformats.org/officeDocument/2006/relationships/tags" Target="../tags/tag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hyperlink" Target="https://github.com/Mrigtal/Software-engineering-practice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5.png"/><Relationship Id="rId1" Type="http://schemas.openxmlformats.org/officeDocument/2006/relationships/tags" Target="../tags/tag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6.png"/><Relationship Id="rId1" Type="http://schemas.openxmlformats.org/officeDocument/2006/relationships/tags" Target="../tags/tag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7.png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8.png"/><Relationship Id="rId1" Type="http://schemas.openxmlformats.org/officeDocument/2006/relationships/tags" Target="../tags/tag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4081353"/>
            <a:ext cx="3456074" cy="6098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>
                    <a:lumMod val="50000"/>
                  </a:schemeClr>
                </a:solidFill>
              </a:rPr>
              <a:t>组长：阮贵良</a:t>
            </a:r>
            <a:endParaRPr lang="en-US" altLang="zh-CN" sz="1600" spc="3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>
                    <a:lumMod val="50000"/>
                  </a:schemeClr>
                </a:solidFill>
              </a:rPr>
              <a:t>组员：祁铭杨 姚谦 唐杨 潘宇星</a:t>
            </a:r>
            <a:endParaRPr lang="en-US" altLang="zh-CN" sz="1600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8315" y="1681219"/>
            <a:ext cx="4880838" cy="110799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altLang="zh-CN" sz="2400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l"/>
            <a:r>
              <a:rPr lang="zh-CN" altLang="en-US" sz="4800" b="1" dirty="0">
                <a:solidFill>
                  <a:schemeClr val="accent2"/>
                </a:solidFill>
                <a:latin typeface="+mj-ea"/>
                <a:ea typeface="+mj-ea"/>
              </a:rPr>
              <a:t>在线服装购物系统</a:t>
            </a:r>
            <a:endParaRPr lang="en-US" altLang="zh-CN" sz="48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453" y="248265"/>
            <a:ext cx="2638130" cy="11846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2" y="1159668"/>
            <a:ext cx="10493829" cy="54928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pic>
        <p:nvPicPr>
          <p:cNvPr id="5" name="图片 4" descr="人躺在床上睡觉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76200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3" y="1273116"/>
            <a:ext cx="10297886" cy="5390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4" y="1202105"/>
            <a:ext cx="10308771" cy="53959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1219816"/>
            <a:ext cx="10199914" cy="53283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207294"/>
            <a:ext cx="10319657" cy="54016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3" y="1211971"/>
            <a:ext cx="10352314" cy="54187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pic>
        <p:nvPicPr>
          <p:cNvPr id="4" name="图片 3" descr="图形用户界面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210333"/>
            <a:ext cx="9776604" cy="51174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49807"/>
            <a:ext cx="24622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后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端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如今，在线购物商城已经融入我们的现实生活，许多人都离不开在线购物。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</a:t>
            </a:r>
            <a:r>
              <a:rPr lang="en-US" altLang="zh-CN" sz="13800" dirty="0">
                <a:solidFill>
                  <a:srgbClr val="FFFFFF"/>
                </a:solidFill>
                <a:latin typeface="Arial" panose="020B0604020202020204"/>
                <a:ea typeface="微软雅黑 Light" panose="020B0502040204020203" charset="-122"/>
              </a:rPr>
              <a:t>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4865370" cy="553720"/>
          </a:xfrm>
        </p:spPr>
        <p:txBody>
          <a:bodyPr/>
          <a:lstStyle/>
          <a:p>
            <a:r>
              <a:rPr dirty="0"/>
              <a:t>项目后端架构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419860" y="2379345"/>
            <a:ext cx="859980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/>
              <a:t>2.</a:t>
            </a:r>
            <a:r>
              <a:rPr lang="zh-CN" altLang="en-US" sz="2800" dirty="0"/>
              <a:t>项目技术上采用</a:t>
            </a:r>
            <a:r>
              <a:rPr lang="en-US" altLang="zh-CN" sz="2800" dirty="0"/>
              <a:t>SpringBoot</a:t>
            </a:r>
            <a:r>
              <a:rPr lang="zh-CN" altLang="en-US" sz="2800" dirty="0"/>
              <a:t>整合</a:t>
            </a:r>
            <a:r>
              <a:rPr lang="en-US" altLang="zh-CN" sz="2800" dirty="0"/>
              <a:t>MybatisPlus</a:t>
            </a:r>
            <a:r>
              <a:rPr lang="zh-CN" altLang="en-US" sz="2800" dirty="0"/>
              <a:t>。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419860" y="1593215"/>
            <a:ext cx="830326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/>
              <a:t>1.</a:t>
            </a:r>
            <a:r>
              <a:rPr lang="zh-CN" altLang="en-US" sz="2800" dirty="0"/>
              <a:t>项目整体上采用</a:t>
            </a:r>
            <a:r>
              <a:rPr lang="en-US" altLang="zh-CN" sz="2800" dirty="0"/>
              <a:t>MVC</a:t>
            </a:r>
            <a:r>
              <a:rPr lang="zh-CN" altLang="en-US" sz="2800" dirty="0"/>
              <a:t>架构，便于后期扩展和维护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470660" y="3295650"/>
            <a:ext cx="68922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/>
              <a:t>3.项目依赖通过Maven进行管理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70660" y="4488180"/>
            <a:ext cx="642937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/>
              <a:t>4.接口测试通过Postman发送请求。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/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6770452" y="0"/>
            <a:ext cx="5421548" cy="4826577"/>
          </a:xfrm>
          <a:custGeom>
            <a:avLst/>
            <a:gdLst>
              <a:gd name="connsiteX0" fmla="*/ 292645 w 5421548"/>
              <a:gd name="connsiteY0" fmla="*/ 0 h 4826577"/>
              <a:gd name="connsiteX1" fmla="*/ 5421548 w 5421548"/>
              <a:gd name="connsiteY1" fmla="*/ 0 h 4826577"/>
              <a:gd name="connsiteX2" fmla="*/ 5421548 w 5421548"/>
              <a:gd name="connsiteY2" fmla="*/ 4196569 h 4826577"/>
              <a:gd name="connsiteX3" fmla="*/ 5364933 w 5421548"/>
              <a:gd name="connsiteY3" fmla="*/ 4238904 h 4826577"/>
              <a:gd name="connsiteX4" fmla="*/ 3441024 w 5421548"/>
              <a:gd name="connsiteY4" fmla="*/ 4826577 h 4826577"/>
              <a:gd name="connsiteX5" fmla="*/ 0 w 5421548"/>
              <a:gd name="connsiteY5" fmla="*/ 1385553 h 4826577"/>
              <a:gd name="connsiteX6" fmla="*/ 270413 w 5421548"/>
              <a:gd name="connsiteY6" fmla="*/ 46151 h 482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548" h="4826577">
                <a:moveTo>
                  <a:pt x="292645" y="0"/>
                </a:moveTo>
                <a:lnTo>
                  <a:pt x="5421548" y="0"/>
                </a:lnTo>
                <a:lnTo>
                  <a:pt x="5421548" y="4196569"/>
                </a:lnTo>
                <a:lnTo>
                  <a:pt x="5364933" y="4238904"/>
                </a:lnTo>
                <a:cubicBezTo>
                  <a:pt x="4815742" y="4609930"/>
                  <a:pt x="4153683" y="4826577"/>
                  <a:pt x="3441024" y="4826577"/>
                </a:cubicBezTo>
                <a:cubicBezTo>
                  <a:pt x="1540599" y="4826577"/>
                  <a:pt x="0" y="3285978"/>
                  <a:pt x="0" y="1385553"/>
                </a:cubicBezTo>
                <a:cubicBezTo>
                  <a:pt x="0" y="910447"/>
                  <a:pt x="96288" y="457830"/>
                  <a:pt x="270413" y="4615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r="16620"/>
          <a:stretch>
            <a:fillRect/>
          </a:stretch>
        </p:blipFill>
        <p:spPr>
          <a:xfrm>
            <a:off x="6770452" y="0"/>
            <a:ext cx="5421548" cy="4630366"/>
          </a:xfrm>
          <a:custGeom>
            <a:avLst/>
            <a:gdLst>
              <a:gd name="connsiteX0" fmla="*/ 288539 w 5421548"/>
              <a:gd name="connsiteY0" fmla="*/ 0 h 4630366"/>
              <a:gd name="connsiteX1" fmla="*/ 5421548 w 5421548"/>
              <a:gd name="connsiteY1" fmla="*/ 0 h 4630366"/>
              <a:gd name="connsiteX2" fmla="*/ 5421548 w 5421548"/>
              <a:gd name="connsiteY2" fmla="*/ 3841242 h 4630366"/>
              <a:gd name="connsiteX3" fmla="*/ 5379388 w 5421548"/>
              <a:gd name="connsiteY3" fmla="*/ 3879559 h 4630366"/>
              <a:gd name="connsiteX4" fmla="*/ 3287948 w 5421548"/>
              <a:gd name="connsiteY4" fmla="*/ 4630366 h 4630366"/>
              <a:gd name="connsiteX5" fmla="*/ 0 w 5421548"/>
              <a:gd name="connsiteY5" fmla="*/ 1342418 h 4630366"/>
              <a:gd name="connsiteX6" fmla="*/ 258383 w 5421548"/>
              <a:gd name="connsiteY6" fmla="*/ 62600 h 463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548" h="4630366">
                <a:moveTo>
                  <a:pt x="288539" y="0"/>
                </a:moveTo>
                <a:lnTo>
                  <a:pt x="5421548" y="0"/>
                </a:lnTo>
                <a:lnTo>
                  <a:pt x="5421548" y="3841242"/>
                </a:lnTo>
                <a:lnTo>
                  <a:pt x="5379388" y="3879559"/>
                </a:lnTo>
                <a:cubicBezTo>
                  <a:pt x="4811037" y="4348604"/>
                  <a:pt x="4082397" y="4630366"/>
                  <a:pt x="3287948" y="4630366"/>
                </a:cubicBezTo>
                <a:cubicBezTo>
                  <a:pt x="1472064" y="4630366"/>
                  <a:pt x="0" y="3158302"/>
                  <a:pt x="0" y="1342418"/>
                </a:cubicBezTo>
                <a:cubicBezTo>
                  <a:pt x="0" y="888447"/>
                  <a:pt x="92004" y="455965"/>
                  <a:pt x="258383" y="62600"/>
                </a:cubicBezTo>
                <a:close/>
              </a:path>
            </a:pathLst>
          </a:custGeom>
        </p:spPr>
      </p:pic>
      <p:sp>
        <p:nvSpPr>
          <p:cNvPr id="15" name="矩形: 圆角 14"/>
          <p:cNvSpPr/>
          <p:nvPr/>
        </p:nvSpPr>
        <p:spPr>
          <a:xfrm>
            <a:off x="660400" y="1539179"/>
            <a:ext cx="5118100" cy="4226621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16716" y="1984449"/>
            <a:ext cx="4691958" cy="3191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姚谦：前端开发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 Light" panose="020B0502040204020203" charset="-122"/>
              </a:rPr>
              <a:t>唐杨：后端开发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 Light" panose="020B0502040204020203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 Light" panose="020B0502040204020203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潘星宇：数据库开发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 Light" panose="020B0502040204020203" charset="-122"/>
              </a:rPr>
              <a:t>阮贵良：用例测试，项目进度跟进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 Light" panose="020B0502040204020203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 Light" panose="020B0502040204020203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祁铭杨：软件需求文档以及工作总结报告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制作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sz="36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项目</a:t>
            </a:r>
            <a:r>
              <a:rPr lang="zh-CN" altLang="en-US" b="1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分工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8126095" cy="553720"/>
          </a:xfrm>
        </p:spPr>
        <p:txBody>
          <a:bodyPr/>
          <a:lstStyle/>
          <a:p>
            <a:r>
              <a:rPr lang="zh-CN" altLang="en-US" dirty="0"/>
              <a:t>实现功能</a:t>
            </a:r>
            <a:r>
              <a:rPr dirty="0"/>
              <a:t>：登录功能和商品模糊查询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543050" y="1432560"/>
            <a:ext cx="8599805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/>
              <a:t>1.</a:t>
            </a:r>
            <a:r>
              <a:rPr lang="zh-CN" altLang="en-US" sz="2800" dirty="0"/>
              <a:t>定义SellerController，为前端提供/api/seller接口，其中</a:t>
            </a:r>
            <a:r>
              <a:rPr lang="en-US" altLang="zh-CN" sz="2800" dirty="0"/>
              <a:t>/login</a:t>
            </a:r>
            <a:r>
              <a:rPr lang="zh-CN" altLang="en-US" sz="2800" dirty="0"/>
              <a:t>处理登录相关请求</a:t>
            </a:r>
            <a:endParaRPr lang="zh-CN" altLang="en-US" sz="2800" dirty="0"/>
          </a:p>
          <a:p>
            <a:pPr algn="l"/>
            <a:endParaRPr lang="zh-CN" altLang="en-US" sz="2800" dirty="0"/>
          </a:p>
          <a:p>
            <a:pPr algn="l"/>
            <a:r>
              <a:rPr lang="en-US" altLang="zh-CN" sz="2800" dirty="0"/>
              <a:t>2.SellerServiceImpl</a:t>
            </a:r>
            <a:r>
              <a:rPr lang="zh-CN" altLang="en-US" sz="2800" dirty="0"/>
              <a:t>类负责具体登录功能的实现。</a:t>
            </a:r>
            <a:endParaRPr lang="zh-CN" altLang="en-US" sz="2800" dirty="0"/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3.</a:t>
            </a:r>
            <a:r>
              <a:rPr lang="zh-CN" altLang="en-US" sz="2800" dirty="0"/>
              <a:t>商品查询功能同理。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8165" y="1297305"/>
            <a:ext cx="5283200" cy="2907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73750" y="1384935"/>
            <a:ext cx="6318250" cy="3945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05735" y="5681345"/>
            <a:ext cx="560641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/>
              <a:t>以上只是一部分示例，具体代码https://gitee.com/ty78495895959/ruanjianshijian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商品相关接口展示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05735" y="5681345"/>
            <a:ext cx="560641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/>
              <a:t>以上只是一部分示例，具体代码https://gitee.com/ty78495895959/ruanjianshijian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26230" y="3070860"/>
            <a:ext cx="3939540" cy="716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商品查询接口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0400" y="127825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4200" y="1278255"/>
            <a:ext cx="3421380" cy="922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3870" y="1278255"/>
            <a:ext cx="5509260" cy="1470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4150" y="3121025"/>
            <a:ext cx="5379720" cy="16230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商品增加接口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0400" y="127825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4540" y="2747010"/>
            <a:ext cx="6004560" cy="13639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商品删除接口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0400" y="127825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59480" y="2735580"/>
            <a:ext cx="5273040" cy="13868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用户相关接口展示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44240" y="3055620"/>
            <a:ext cx="5303520" cy="7467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用户登录接口展示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6510" y="2438400"/>
            <a:ext cx="707898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用户注册接口展示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24100" y="2560320"/>
            <a:ext cx="7543800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下单相关接口展示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25290" y="3074670"/>
            <a:ext cx="3741420" cy="708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276459" y="2659747"/>
            <a:ext cx="452700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需求规格说明书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如今，在线购物商城已经融入我们的现实生活，许多人都离不开在线购物。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01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获取订单接口展示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71850" y="2613660"/>
            <a:ext cx="5448300" cy="16306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保存订单接口展示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29940" y="2655570"/>
            <a:ext cx="5532120" cy="15468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删除订单接口展示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18560" y="2727960"/>
            <a:ext cx="4754880" cy="14020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所有接口汇总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32890" y="1627505"/>
            <a:ext cx="4064000" cy="3601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/>
              <a:t>1.</a:t>
            </a:r>
            <a:r>
              <a:rPr lang="zh-CN" altLang="en-US" dirty="0"/>
              <a:t>商品接口：</a:t>
            </a:r>
            <a:endParaRPr lang="zh-CN" altLang="en-US" dirty="0"/>
          </a:p>
          <a:p>
            <a:pPr algn="l"/>
            <a:r>
              <a:rPr lang="zh-CN" altLang="en-US" dirty="0"/>
              <a:t>保存商品接口</a:t>
            </a:r>
            <a:endParaRPr lang="zh-CN" altLang="en-US" dirty="0"/>
          </a:p>
          <a:p>
            <a:pPr algn="l"/>
            <a:r>
              <a:rPr lang="zh-CN" altLang="en-US" dirty="0"/>
              <a:t>删除商品接口</a:t>
            </a:r>
            <a:endParaRPr lang="zh-CN" altLang="en-US" dirty="0"/>
          </a:p>
          <a:p>
            <a:pPr algn="l"/>
            <a:r>
              <a:rPr lang="zh-CN" altLang="en-US" dirty="0"/>
              <a:t>按</a:t>
            </a:r>
            <a:r>
              <a:rPr lang="en-US" altLang="zh-CN" dirty="0"/>
              <a:t>id</a:t>
            </a:r>
            <a:r>
              <a:rPr lang="zh-CN" altLang="en-US" dirty="0"/>
              <a:t>查询商品</a:t>
            </a:r>
            <a:endParaRPr lang="zh-CN" altLang="en-US" dirty="0"/>
          </a:p>
          <a:p>
            <a:pPr algn="l"/>
            <a:r>
              <a:rPr lang="zh-CN" altLang="en-US" dirty="0"/>
              <a:t>按关键词查询商品</a:t>
            </a:r>
            <a:endParaRPr lang="zh-CN" altLang="en-US" dirty="0"/>
          </a:p>
          <a:p>
            <a:pPr algn="l"/>
            <a:r>
              <a:rPr lang="en-US" altLang="zh-CN" dirty="0"/>
              <a:t>2.</a:t>
            </a:r>
            <a:r>
              <a:rPr lang="zh-CN" altLang="en-US" dirty="0"/>
              <a:t>用户接口：</a:t>
            </a:r>
            <a:endParaRPr lang="zh-CN" altLang="en-US" dirty="0"/>
          </a:p>
          <a:p>
            <a:pPr algn="l"/>
            <a:r>
              <a:rPr lang="zh-CN" altLang="en-US" dirty="0"/>
              <a:t>用户登录接口</a:t>
            </a:r>
            <a:endParaRPr lang="zh-CN" altLang="en-US" dirty="0"/>
          </a:p>
          <a:p>
            <a:pPr algn="l"/>
            <a:r>
              <a:rPr lang="zh-CN" altLang="en-US" dirty="0"/>
              <a:t>用户注册接口</a:t>
            </a:r>
            <a:endParaRPr lang="zh-CN" altLang="en-US" dirty="0"/>
          </a:p>
          <a:p>
            <a:pPr algn="l"/>
            <a:r>
              <a:rPr lang="en-US" altLang="zh-CN" dirty="0"/>
              <a:t>3.</a:t>
            </a:r>
            <a:r>
              <a:rPr lang="zh-CN" altLang="en-US" dirty="0"/>
              <a:t>订单接口</a:t>
            </a:r>
            <a:endParaRPr lang="zh-CN" altLang="en-US" dirty="0"/>
          </a:p>
          <a:p>
            <a:pPr algn="l"/>
            <a:r>
              <a:rPr lang="zh-CN" altLang="en-US" dirty="0"/>
              <a:t>订单保存接口</a:t>
            </a:r>
            <a:endParaRPr lang="zh-CN" altLang="en-US" dirty="0"/>
          </a:p>
          <a:p>
            <a:pPr algn="l"/>
            <a:r>
              <a:rPr lang="zh-CN" altLang="en-US" dirty="0"/>
              <a:t>订单删除接口</a:t>
            </a:r>
            <a:endParaRPr lang="zh-CN" altLang="en-US" dirty="0"/>
          </a:p>
          <a:p>
            <a:pPr algn="l"/>
            <a:r>
              <a:rPr lang="zh-CN" altLang="en-US" dirty="0"/>
              <a:t>按</a:t>
            </a:r>
            <a:r>
              <a:rPr lang="en-US" altLang="zh-CN" dirty="0"/>
              <a:t>id</a:t>
            </a:r>
            <a:r>
              <a:rPr lang="zh-CN" altLang="en-US" dirty="0"/>
              <a:t>查询订单</a:t>
            </a:r>
            <a:endParaRPr lang="zh-CN" altLang="en-US" dirty="0"/>
          </a:p>
          <a:p>
            <a:pPr algn="l"/>
            <a:r>
              <a:rPr lang="zh-CN" altLang="en-US" dirty="0"/>
              <a:t>按关键词查询订单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49807"/>
            <a:ext cx="24622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用例测试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如今，在线购物商城已经融入我们的现实生活，许多人都离不开在线购物。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</a:t>
            </a:r>
            <a:r>
              <a:rPr lang="en-US" altLang="zh-CN" sz="13800" dirty="0">
                <a:solidFill>
                  <a:srgbClr val="FFFFFF"/>
                </a:solidFill>
                <a:latin typeface="Arial" panose="020B0604020202020204"/>
                <a:ea typeface="微软雅黑 Light" panose="020B0502040204020203" charset="-122"/>
              </a:rPr>
              <a:t>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用例测试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47557" y="3105835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hlinkClick r:id="rId1"/>
              </a:rPr>
              <a:t>Mrigtal</a:t>
            </a:r>
            <a:r>
              <a:rPr lang="en-US" altLang="zh-CN" dirty="0">
                <a:hlinkClick r:id="rId1"/>
              </a:rPr>
              <a:t>/Software-engineering-practice (github.com)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49807"/>
            <a:ext cx="2462213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数据库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如今，在线购物商城已经融入我们的现实生活，许多人都离不开在线购物。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04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84960" y="2346960"/>
            <a:ext cx="9022080" cy="21640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89960" y="2777490"/>
            <a:ext cx="5212080" cy="13030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4450" y="1790700"/>
            <a:ext cx="95631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需求分析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959" y="1306498"/>
            <a:ext cx="7320165" cy="549206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1640" y="1566545"/>
            <a:ext cx="866394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039791" y="1670320"/>
            <a:ext cx="4252767" cy="20313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Thanks for</a:t>
            </a:r>
            <a:endParaRPr lang="en-US" altLang="zh-CN" sz="6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Watching!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需求分析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677" y="1390277"/>
            <a:ext cx="8278380" cy="38200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需求分析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98" y="1412188"/>
            <a:ext cx="8554644" cy="49155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用例图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618" y="1346624"/>
            <a:ext cx="6159276" cy="50692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需求分析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14866"/>
          <a:stretch>
            <a:fillRect/>
          </a:stretch>
        </p:blipFill>
        <p:spPr>
          <a:xfrm>
            <a:off x="548640" y="1207208"/>
            <a:ext cx="4858943" cy="47126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95" y="1281713"/>
            <a:ext cx="5536509" cy="4638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49807"/>
            <a:ext cx="24622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前端</a:t>
            </a: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如今，在线购物商城已经融入我们的现实生活，许多人都离不开在线购物。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02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COMMONDATA" val="eyJoZGlkIjoiMDliMWIwNmYzYjFjYWU4NmRhMDc3NTkxYjQ1OTFlMGYifQ=="/>
  <p:tag name="commondata" val="eyJoZGlkIjoiYTlmNzA3NzRiOGVkNDE3YTZiM2Y3NDc3MDc1NGM1MW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0</TotalTime>
  <Words>929</Words>
  <Application>WPS 演示</Application>
  <PresentationFormat>宽屏</PresentationFormat>
  <Paragraphs>143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Arial</vt:lpstr>
      <vt:lpstr>宋体</vt:lpstr>
      <vt:lpstr>Wingdings</vt:lpstr>
      <vt:lpstr>Segoe UI Light</vt:lpstr>
      <vt:lpstr>微软雅黑</vt:lpstr>
      <vt:lpstr>Segoe UI Light</vt:lpstr>
      <vt:lpstr>Arial</vt:lpstr>
      <vt:lpstr>微软雅黑 Light</vt:lpstr>
      <vt:lpstr>Times New Roman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浩彬</dc:creator>
  <cp:lastModifiedBy>Stephen Curry</cp:lastModifiedBy>
  <cp:revision>80</cp:revision>
  <dcterms:created xsi:type="dcterms:W3CDTF">2021-10-24T09:11:00Z</dcterms:created>
  <dcterms:modified xsi:type="dcterms:W3CDTF">2023-11-02T02:09:22Z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2BDE5D76288B4DF0824A1A04D890D528_13</vt:lpwstr>
  </property>
  <property fmtid="{D5CDD505-2E9C-101B-9397-08002B2CF9AE}" pid="3" name="KSOProductBuildVer">
    <vt:lpwstr>2052-12.1.0.15712</vt:lpwstr>
  </property>
</Properties>
</file>